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25"/>
  </p:handoutMasterIdLst>
  <p:sldIdLst>
    <p:sldId id="292" r:id="rId2"/>
    <p:sldId id="293" r:id="rId3"/>
    <p:sldId id="273" r:id="rId4"/>
    <p:sldId id="265" r:id="rId5"/>
    <p:sldId id="334" r:id="rId6"/>
    <p:sldId id="346" r:id="rId7"/>
    <p:sldId id="324" r:id="rId8"/>
    <p:sldId id="307" r:id="rId9"/>
    <p:sldId id="308" r:id="rId10"/>
    <p:sldId id="349" r:id="rId11"/>
    <p:sldId id="350" r:id="rId12"/>
    <p:sldId id="352" r:id="rId13"/>
    <p:sldId id="354" r:id="rId14"/>
    <p:sldId id="343" r:id="rId15"/>
    <p:sldId id="355" r:id="rId16"/>
    <p:sldId id="339" r:id="rId17"/>
    <p:sldId id="345" r:id="rId18"/>
    <p:sldId id="356" r:id="rId19"/>
    <p:sldId id="353" r:id="rId20"/>
    <p:sldId id="338" r:id="rId21"/>
    <p:sldId id="325" r:id="rId22"/>
    <p:sldId id="357" r:id="rId23"/>
    <p:sldId id="301" r:id="rId2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2E0"/>
    <a:srgbClr val="FF0A05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B14712D9-C63D-4CC5-84A5-036258D51D3D}" type="datetimeFigureOut">
              <a:rPr lang="ru-RU"/>
              <a:pPr>
                <a:defRPr/>
              </a:pPr>
              <a:t>06.08.2021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A460A725-55B0-4FC3-9C12-97D40EEC4B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101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b="0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0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009900"/>
            <a:ext cx="9037637" cy="26003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/>
              <a:t>Теория вероятностей </a:t>
            </a:r>
            <a:r>
              <a:rPr lang="ru-RU" dirty="0" smtClean="0"/>
              <a:t>и математическая статистика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67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8676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838" y="3632200"/>
            <a:ext cx="31813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000125"/>
            <a:ext cx="32099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2619375"/>
            <a:ext cx="2647950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2538" y="942975"/>
            <a:ext cx="60102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09650" y="5380038"/>
            <a:ext cx="2476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Прямоугольник 4"/>
          <p:cNvSpPr>
            <a:spLocks noChangeArrowheads="1"/>
          </p:cNvSpPr>
          <p:nvPr/>
        </p:nvSpPr>
        <p:spPr bwMode="auto">
          <a:xfrm>
            <a:off x="614363" y="657225"/>
            <a:ext cx="10501312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>
                <a:latin typeface="Times New Roman" pitchFamily="18" charset="0"/>
              </a:rPr>
              <a:t>Дисперсия</a:t>
            </a:r>
            <a:r>
              <a:rPr lang="ru-RU" sz="2800" b="0">
                <a:latin typeface="Times New Roman" pitchFamily="18" charset="0"/>
              </a:rPr>
              <a:t> равна среднему квадратичному отклонению, возведенному в квадрат.</a:t>
            </a:r>
          </a:p>
        </p:txBody>
      </p:sp>
      <p:sp>
        <p:nvSpPr>
          <p:cNvPr id="38914" name="Прямоугольник 5"/>
          <p:cNvSpPr>
            <a:spLocks noChangeArrowheads="1"/>
          </p:cNvSpPr>
          <p:nvPr/>
        </p:nvSpPr>
        <p:spPr bwMode="auto">
          <a:xfrm>
            <a:off x="5092700" y="2473325"/>
            <a:ext cx="2822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>
                <a:latin typeface="Times New Roman" pitchFamily="18" charset="0"/>
              </a:rPr>
              <a:t>смещенная оценка</a:t>
            </a: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1125" y="3632200"/>
            <a:ext cx="31813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Прямоугольник 7"/>
          <p:cNvSpPr>
            <a:spLocks noChangeArrowheads="1"/>
          </p:cNvSpPr>
          <p:nvPr/>
        </p:nvSpPr>
        <p:spPr bwMode="auto">
          <a:xfrm>
            <a:off x="4849813" y="4643438"/>
            <a:ext cx="3937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>
                <a:latin typeface="Times New Roman" pitchFamily="18" charset="0"/>
              </a:rPr>
              <a:t>Несмещенная оценка дисперсии</a:t>
            </a:r>
            <a:endParaRPr lang="ru-RU" sz="2000" b="0">
              <a:latin typeface="Times New Roman" pitchFamily="18" charset="0"/>
            </a:endParaRP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5113" y="1841500"/>
            <a:ext cx="33147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72588" y="3632200"/>
            <a:ext cx="2765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9399588" y="2763838"/>
            <a:ext cx="23891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/>
              <a:t>Стандартное отклонение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Прямоугольник 4"/>
          <p:cNvSpPr>
            <a:spLocks noChangeArrowheads="1"/>
          </p:cNvSpPr>
          <p:nvPr/>
        </p:nvSpPr>
        <p:spPr bwMode="auto">
          <a:xfrm>
            <a:off x="500063" y="700088"/>
            <a:ext cx="112156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3000" b="0">
                <a:latin typeface="Times New Roman" pitchFamily="18" charset="0"/>
              </a:rPr>
              <a:t>Параметры генеральной совокупности</a:t>
            </a:r>
            <a:br>
              <a:rPr lang="ru-RU" sz="3000" b="0">
                <a:latin typeface="Times New Roman" pitchFamily="18" charset="0"/>
              </a:rPr>
            </a:br>
            <a:r>
              <a:rPr lang="ru-RU" sz="3000" b="0">
                <a:latin typeface="Times New Roman" pitchFamily="18" charset="0"/>
              </a:rPr>
              <a:t>и оценки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05098" y="1716088"/>
            <a:ext cx="11844471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61" y="2580786"/>
            <a:ext cx="81057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7700" y="538163"/>
            <a:ext cx="5811838" cy="578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190" y="2706822"/>
            <a:ext cx="25336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TextBox 5"/>
          <p:cNvSpPr txBox="1">
            <a:spLocks noChangeArrowheads="1"/>
          </p:cNvSpPr>
          <p:nvPr/>
        </p:nvSpPr>
        <p:spPr bwMode="auto">
          <a:xfrm>
            <a:off x="3228115" y="2783022"/>
            <a:ext cx="3800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0" dirty="0">
                <a:latin typeface="Times New Roman" pitchFamily="18" charset="0"/>
              </a:rPr>
              <a:t>Медиана = 2 (шестое значение)</a:t>
            </a:r>
          </a:p>
        </p:txBody>
      </p:sp>
      <p:sp>
        <p:nvSpPr>
          <p:cNvPr id="41987" name="TextBox 6"/>
          <p:cNvSpPr txBox="1">
            <a:spLocks noChangeArrowheads="1"/>
          </p:cNvSpPr>
          <p:nvPr/>
        </p:nvSpPr>
        <p:spPr bwMode="auto">
          <a:xfrm>
            <a:off x="399190" y="4075247"/>
            <a:ext cx="75072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0">
                <a:latin typeface="Times New Roman" pitchFamily="18" charset="0"/>
              </a:rPr>
              <a:t>1 3 7 8      Медиана = (3+7) /2 =5</a:t>
            </a: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399190" y="2275022"/>
            <a:ext cx="66294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200" b="0">
                <a:latin typeface="Times New Roman" pitchFamily="18" charset="0"/>
              </a:rPr>
              <a:t>Нечетное число элементов в выборке</a:t>
            </a:r>
          </a:p>
        </p:txBody>
      </p:sp>
      <p:sp>
        <p:nvSpPr>
          <p:cNvPr id="41989" name="TextBox 8"/>
          <p:cNvSpPr txBox="1">
            <a:spLocks noChangeArrowheads="1"/>
          </p:cNvSpPr>
          <p:nvPr/>
        </p:nvSpPr>
        <p:spPr bwMode="auto">
          <a:xfrm>
            <a:off x="399190" y="3516447"/>
            <a:ext cx="66294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200" b="0">
                <a:latin typeface="Times New Roman" pitchFamily="18" charset="0"/>
              </a:rPr>
              <a:t>Четное число элементов в выборке</a:t>
            </a:r>
          </a:p>
        </p:txBody>
      </p:sp>
      <p:sp>
        <p:nvSpPr>
          <p:cNvPr id="41990" name="TextBox 9"/>
          <p:cNvSpPr txBox="1">
            <a:spLocks noChangeArrowheads="1"/>
          </p:cNvSpPr>
          <p:nvPr/>
        </p:nvSpPr>
        <p:spPr bwMode="auto">
          <a:xfrm>
            <a:off x="375823" y="307456"/>
            <a:ext cx="9128125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600" dirty="0">
                <a:latin typeface="Times New Roman" pitchFamily="18" charset="0"/>
              </a:rPr>
              <a:t>Медиана</a:t>
            </a:r>
            <a:r>
              <a:rPr lang="ru-RU" sz="2600" b="0" dirty="0">
                <a:latin typeface="Times New Roman" pitchFamily="18" charset="0"/>
              </a:rPr>
              <a:t> - значение, которое делит выборку на две </a:t>
            </a:r>
            <a:br>
              <a:rPr lang="ru-RU" sz="2600" b="0" dirty="0">
                <a:latin typeface="Times New Roman" pitchFamily="18" charset="0"/>
              </a:rPr>
            </a:br>
            <a:r>
              <a:rPr lang="ru-RU" sz="2600" b="0" dirty="0">
                <a:latin typeface="Times New Roman" pitchFamily="18" charset="0"/>
              </a:rPr>
              <a:t>части, так что значения, которые меньше медианы, составляют половину (50%) выборки.</a:t>
            </a:r>
          </a:p>
        </p:txBody>
      </p:sp>
      <p:sp>
        <p:nvSpPr>
          <p:cNvPr id="41991" name="TextBox 10"/>
          <p:cNvSpPr txBox="1">
            <a:spLocks noChangeArrowheads="1"/>
          </p:cNvSpPr>
          <p:nvPr/>
        </p:nvSpPr>
        <p:spPr bwMode="auto">
          <a:xfrm>
            <a:off x="7028590" y="2706822"/>
            <a:ext cx="3468688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</a:rPr>
              <a:t>N [</a:t>
            </a:r>
            <a:r>
              <a:rPr lang="ru-RU">
                <a:latin typeface="Times New Roman" pitchFamily="18" charset="0"/>
              </a:rPr>
              <a:t>(</a:t>
            </a:r>
            <a:r>
              <a:rPr lang="en-US">
                <a:latin typeface="Times New Roman" pitchFamily="18" charset="0"/>
              </a:rPr>
              <a:t>n</a:t>
            </a:r>
            <a:r>
              <a:rPr lang="ru-RU">
                <a:latin typeface="Times New Roman" pitchFamily="18" charset="0"/>
              </a:rPr>
              <a:t>+1)/2</a:t>
            </a:r>
            <a:r>
              <a:rPr lang="en-US">
                <a:latin typeface="Times New Roman" pitchFamily="18" charset="0"/>
              </a:rPr>
              <a:t>] , </a:t>
            </a:r>
          </a:p>
          <a:p>
            <a:r>
              <a:rPr lang="en-US">
                <a:latin typeface="Times New Roman" pitchFamily="18" charset="0"/>
              </a:rPr>
              <a:t>n-</a:t>
            </a:r>
            <a:r>
              <a:rPr lang="ru-RU">
                <a:latin typeface="Times New Roman" pitchFamily="18" charset="0"/>
              </a:rPr>
              <a:t> </a:t>
            </a:r>
            <a:r>
              <a:rPr lang="ru-RU" sz="1400" b="0">
                <a:latin typeface="Times New Roman" pitchFamily="18" charset="0"/>
              </a:rPr>
              <a:t>нечетное число измерений</a:t>
            </a:r>
            <a:endParaRPr lang="en-US" sz="1400" b="0">
              <a:latin typeface="Times New Roman" pitchFamily="18" charset="0"/>
            </a:endParaRPr>
          </a:p>
          <a:p>
            <a:endParaRPr lang="en-US" sz="1400" b="0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  <a:p>
            <a:endParaRPr lang="ru-RU" b="0">
              <a:latin typeface="Times New Roman" pitchFamily="18" charset="0"/>
            </a:endParaRPr>
          </a:p>
        </p:txBody>
      </p:sp>
      <p:sp>
        <p:nvSpPr>
          <p:cNvPr id="41992" name="Rectangle 10"/>
          <p:cNvSpPr>
            <a:spLocks noChangeArrowheads="1"/>
          </p:cNvSpPr>
          <p:nvPr/>
        </p:nvSpPr>
        <p:spPr bwMode="auto">
          <a:xfrm>
            <a:off x="1421540" y="5119822"/>
            <a:ext cx="297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/>
              <a:t>(n[len(n)/2]+n[len(n)/2+1])/2</a:t>
            </a:r>
            <a:endParaRPr lang="ru-RU" b="0"/>
          </a:p>
        </p:txBody>
      </p:sp>
      <p:pic>
        <p:nvPicPr>
          <p:cNvPr id="41993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9690" y="3956184"/>
            <a:ext cx="46291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187904" y="1774439"/>
            <a:ext cx="11844471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438" y="466725"/>
            <a:ext cx="8251825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3300" y="5340350"/>
            <a:ext cx="46291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9897" y="2307660"/>
            <a:ext cx="4005263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76911" y="1731710"/>
            <a:ext cx="11844471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90847" y="1109551"/>
            <a:ext cx="10810306" cy="78453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itchFamily="18" charset="0"/>
              </a:rPr>
              <a:t>Мода - наиболее часто встречающееся в выборке значение</a:t>
            </a:r>
            <a:r>
              <a:rPr lang="ru-RU" sz="3200" dirty="0">
                <a:latin typeface="Times New Roman" pitchFamily="18" charset="0"/>
              </a:rPr>
              <a:t>.</a:t>
            </a:r>
            <a:r>
              <a:rPr lang="ru-RU" dirty="0">
                <a:latin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</a:rPr>
            </a:b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500063" y="1514475"/>
            <a:ext cx="58039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latin typeface="Times New Roman" pitchFamily="18" charset="0"/>
              </a:rPr>
              <a:t>Первый квартиль</a:t>
            </a:r>
            <a:r>
              <a:rPr lang="ru-RU" b="0">
                <a:latin typeface="Times New Roman" pitchFamily="18" charset="0"/>
              </a:rPr>
              <a:t> - такое значение, что</a:t>
            </a:r>
            <a:br>
              <a:rPr lang="ru-RU" b="0">
                <a:latin typeface="Times New Roman" pitchFamily="18" charset="0"/>
              </a:rPr>
            </a:br>
            <a:r>
              <a:rPr lang="ru-RU" b="0">
                <a:latin typeface="Times New Roman" pitchFamily="18" charset="0"/>
              </a:rPr>
              <a:t>25% наблюдений в выборке не превышают эту величину.</a:t>
            </a:r>
            <a:br>
              <a:rPr lang="ru-RU" b="0">
                <a:latin typeface="Times New Roman" pitchFamily="18" charset="0"/>
              </a:rPr>
            </a:br>
            <a:r>
              <a:rPr lang="ru-RU" b="0">
                <a:latin typeface="Times New Roman" pitchFamily="18" charset="0"/>
              </a:rPr>
              <a:t/>
            </a:r>
            <a:br>
              <a:rPr lang="ru-RU" b="0">
                <a:latin typeface="Times New Roman" pitchFamily="18" charset="0"/>
              </a:rPr>
            </a:br>
            <a:r>
              <a:rPr lang="ru-RU" b="0">
                <a:latin typeface="Times New Roman" pitchFamily="18" charset="0"/>
              </a:rPr>
              <a:t/>
            </a:r>
            <a:br>
              <a:rPr lang="ru-RU" b="0">
                <a:latin typeface="Times New Roman" pitchFamily="18" charset="0"/>
              </a:rPr>
            </a:br>
            <a:r>
              <a:rPr lang="ru-RU">
                <a:latin typeface="Times New Roman" pitchFamily="18" charset="0"/>
              </a:rPr>
              <a:t>Второй квартиль</a:t>
            </a:r>
            <a:r>
              <a:rPr lang="ru-RU" b="0">
                <a:latin typeface="Times New Roman" pitchFamily="18" charset="0"/>
              </a:rPr>
              <a:t> - синоним медианы.</a:t>
            </a:r>
            <a:br>
              <a:rPr lang="ru-RU" b="0">
                <a:latin typeface="Times New Roman" pitchFamily="18" charset="0"/>
              </a:rPr>
            </a:br>
            <a:r>
              <a:rPr lang="ru-RU" b="0">
                <a:latin typeface="Times New Roman" pitchFamily="18" charset="0"/>
              </a:rPr>
              <a:t/>
            </a:r>
            <a:br>
              <a:rPr lang="ru-RU" b="0">
                <a:latin typeface="Times New Roman" pitchFamily="18" charset="0"/>
              </a:rPr>
            </a:br>
            <a:r>
              <a:rPr lang="ru-RU" b="0">
                <a:latin typeface="Times New Roman" pitchFamily="18" charset="0"/>
              </a:rPr>
              <a:t/>
            </a:r>
            <a:br>
              <a:rPr lang="ru-RU" b="0">
                <a:latin typeface="Times New Roman" pitchFamily="18" charset="0"/>
              </a:rPr>
            </a:br>
            <a:r>
              <a:rPr lang="ru-RU">
                <a:latin typeface="Times New Roman" pitchFamily="18" charset="0"/>
              </a:rPr>
              <a:t>Третий квартиль</a:t>
            </a:r>
            <a:r>
              <a:rPr lang="ru-RU" b="0">
                <a:latin typeface="Times New Roman" pitchFamily="18" charset="0"/>
              </a:rPr>
              <a:t> - такое значение, что</a:t>
            </a:r>
            <a:br>
              <a:rPr lang="ru-RU" b="0">
                <a:latin typeface="Times New Roman" pitchFamily="18" charset="0"/>
              </a:rPr>
            </a:br>
            <a:r>
              <a:rPr lang="ru-RU" b="0">
                <a:latin typeface="Times New Roman" pitchFamily="18" charset="0"/>
              </a:rPr>
              <a:t>75% наблюдений в выборке не превышают эту величину.</a:t>
            </a:r>
            <a:endParaRPr lang="en-US" b="0">
              <a:latin typeface="Times New Roman" pitchFamily="18" charset="0"/>
            </a:endParaRPr>
          </a:p>
          <a:p>
            <a:endParaRPr lang="en-US" b="0">
              <a:latin typeface="Times New Roman" pitchFamily="18" charset="0"/>
            </a:endParaRPr>
          </a:p>
          <a:p>
            <a:r>
              <a:rPr lang="ru-RU">
                <a:latin typeface="Times New Roman" pitchFamily="18" charset="0"/>
              </a:rPr>
              <a:t>Интерквартильное расстояние</a:t>
            </a:r>
            <a:r>
              <a:rPr lang="ru-RU" b="0">
                <a:latin typeface="Times New Roman" pitchFamily="18" charset="0"/>
              </a:rPr>
              <a:t> - отрезок,</a:t>
            </a:r>
            <a:endParaRPr lang="en-US" b="0">
              <a:latin typeface="Times New Roman" pitchFamily="18" charset="0"/>
            </a:endParaRPr>
          </a:p>
          <a:p>
            <a:r>
              <a:rPr lang="ru-RU" b="0">
                <a:latin typeface="Times New Roman" pitchFamily="18" charset="0"/>
              </a:rPr>
              <a:t> равный разности 3-го и 1-го квартиля.</a:t>
            </a:r>
          </a:p>
          <a:p>
            <a:endParaRPr lang="ru-RU" b="0">
              <a:latin typeface="Times New Roman" pitchFamily="18" charset="0"/>
            </a:endParaRPr>
          </a:p>
          <a:p>
            <a:endParaRPr lang="ru-RU" b="0">
              <a:latin typeface="Times New Roman" pitchFamily="18" charset="0"/>
            </a:endParaRPr>
          </a:p>
          <a:p>
            <a:r>
              <a:rPr lang="ru-RU" b="0">
                <a:latin typeface="Times New Roman" pitchFamily="18" charset="0"/>
              </a:rPr>
              <a:t/>
            </a:r>
            <a:br>
              <a:rPr lang="ru-RU" b="0">
                <a:latin typeface="Times New Roman" pitchFamily="18" charset="0"/>
              </a:rPr>
            </a:br>
            <a:endParaRPr lang="ru-RU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5388" y="90488"/>
            <a:ext cx="9799637" cy="661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7338" y="2057400"/>
            <a:ext cx="565785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6" name="TextBox 6"/>
          <p:cNvSpPr txBox="1">
            <a:spLocks noChangeArrowheads="1"/>
          </p:cNvSpPr>
          <p:nvPr/>
        </p:nvSpPr>
        <p:spPr bwMode="auto">
          <a:xfrm>
            <a:off x="957263" y="757238"/>
            <a:ext cx="104013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0">
                <a:latin typeface="Times New Roman" pitchFamily="18" charset="0"/>
              </a:rPr>
              <a:t>32.34566, 34.96313,33.87, 35.61900, 35.60872,33.11,32.78, 30.11787,30.45296 ,36.41410, 37.86643</a:t>
            </a:r>
            <a:endParaRPr lang="en-US" b="0">
              <a:latin typeface="Times New Roman" pitchFamily="18" charset="0"/>
            </a:endParaRPr>
          </a:p>
          <a:p>
            <a:endParaRPr lang="en-US" b="0">
              <a:latin typeface="Times New Roman" pitchFamily="18" charset="0"/>
            </a:endParaRPr>
          </a:p>
          <a:p>
            <a:r>
              <a:rPr lang="en-US" b="0">
                <a:latin typeface="Times New Roman" pitchFamily="18" charset="0"/>
              </a:rPr>
              <a:t>R = X max  - X min = </a:t>
            </a:r>
            <a:r>
              <a:rPr lang="ru-RU" b="0">
                <a:latin typeface="Times New Roman" pitchFamily="18" charset="0"/>
              </a:rPr>
              <a:t>37.86643</a:t>
            </a:r>
            <a:r>
              <a:rPr lang="en-US" b="0">
                <a:latin typeface="Times New Roman" pitchFamily="18" charset="0"/>
              </a:rPr>
              <a:t>- </a:t>
            </a:r>
            <a:r>
              <a:rPr lang="ru-RU" b="0">
                <a:latin typeface="Times New Roman" pitchFamily="18" charset="0"/>
              </a:rPr>
              <a:t>30.45296</a:t>
            </a:r>
            <a:r>
              <a:rPr lang="en-US" b="0">
                <a:latin typeface="Times New Roman" pitchFamily="18" charset="0"/>
              </a:rPr>
              <a:t> </a:t>
            </a:r>
            <a:endParaRPr lang="ru-RU" b="0">
              <a:latin typeface="Times New Roman" pitchFamily="18" charset="0"/>
            </a:endParaRPr>
          </a:p>
          <a:p>
            <a:endParaRPr lang="ru-RU" b="0">
              <a:latin typeface="Times New Roman" pitchFamily="18" charset="0"/>
            </a:endParaRPr>
          </a:p>
          <a:p>
            <a:endParaRPr lang="ru-RU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3" name="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2776538"/>
            <a:ext cx="10282237" cy="2366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Теория вероятности и математическая статистика</a:t>
            </a:r>
            <a:endParaRPr lang="ru-RU" dirty="0"/>
          </a:p>
        </p:txBody>
      </p:sp>
      <p:sp>
        <p:nvSpPr>
          <p:cNvPr id="29699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497513"/>
            <a:ext cx="9918700" cy="10683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b="1" smtClean="0">
                <a:latin typeface="Roboto"/>
                <a:ea typeface="Roboto"/>
                <a:cs typeface="Roboto"/>
              </a:rPr>
              <a:t>Описательная статистика. Качественные и количественные характеристики популяции. Графическое представление данных</a:t>
            </a: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en-US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pic>
        <p:nvPicPr>
          <p:cNvPr id="29700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 b="0">
                <a:latin typeface="Roboto"/>
                <a:ea typeface="Roboto"/>
                <a:cs typeface="Roboto"/>
              </a:rPr>
              <a:t>Урок 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844550" y="728663"/>
            <a:ext cx="7126288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b="0">
                <a:latin typeface="Times New Roman" pitchFamily="18" charset="0"/>
              </a:rPr>
              <a:t>Помимо </a:t>
            </a:r>
            <a:r>
              <a:rPr lang="ru-RU" sz="2400">
                <a:latin typeface="Times New Roman" pitchFamily="18" charset="0"/>
              </a:rPr>
              <a:t>квартилей</a:t>
            </a:r>
            <a:r>
              <a:rPr lang="ru-RU" sz="2400" b="0">
                <a:latin typeface="Times New Roman" pitchFamily="18" charset="0"/>
              </a:rPr>
              <a:t>, в статистике используются: </a:t>
            </a:r>
            <a:br>
              <a:rPr lang="ru-RU" sz="2400" b="0">
                <a:latin typeface="Times New Roman" pitchFamily="18" charset="0"/>
              </a:rPr>
            </a:br>
            <a:endParaRPr lang="en-US" sz="2400" b="0">
              <a:latin typeface="Times New Roman" pitchFamily="18" charset="0"/>
            </a:endParaRPr>
          </a:p>
          <a:p>
            <a:r>
              <a:rPr lang="en-US" sz="2400" b="0">
                <a:latin typeface="Times New Roman" pitchFamily="18" charset="0"/>
              </a:rPr>
              <a:t>-</a:t>
            </a:r>
            <a:r>
              <a:rPr lang="ru-RU" sz="2400">
                <a:latin typeface="Times New Roman" pitchFamily="18" charset="0"/>
              </a:rPr>
              <a:t>перцентили</a:t>
            </a:r>
            <a:r>
              <a:rPr lang="ru-RU" sz="2400" b="0">
                <a:latin typeface="Times New Roman" pitchFamily="18" charset="0"/>
              </a:rPr>
              <a:t>, </a:t>
            </a:r>
            <a:endParaRPr lang="en-US" sz="2400" b="0">
              <a:latin typeface="Times New Roman" pitchFamily="18" charset="0"/>
            </a:endParaRPr>
          </a:p>
          <a:p>
            <a:r>
              <a:rPr lang="en-US" sz="2400" b="0">
                <a:latin typeface="Times New Roman" pitchFamily="18" charset="0"/>
              </a:rPr>
              <a:t/>
            </a:r>
            <a:br>
              <a:rPr lang="en-US" sz="2400" b="0">
                <a:latin typeface="Times New Roman" pitchFamily="18" charset="0"/>
              </a:rPr>
            </a:br>
            <a:r>
              <a:rPr lang="en-US" sz="2400" b="0">
                <a:latin typeface="Times New Roman" pitchFamily="18" charset="0"/>
              </a:rPr>
              <a:t>-</a:t>
            </a:r>
            <a:r>
              <a:rPr lang="ru-RU" sz="2400">
                <a:latin typeface="Times New Roman" pitchFamily="18" charset="0"/>
              </a:rPr>
              <a:t>децили</a:t>
            </a:r>
            <a:endParaRPr lang="en-US" sz="2400" b="0">
              <a:latin typeface="Times New Roman" pitchFamily="18" charset="0"/>
            </a:endParaRPr>
          </a:p>
          <a:p>
            <a:r>
              <a:rPr lang="en-US" sz="2400" b="0">
                <a:latin typeface="Times New Roman" pitchFamily="18" charset="0"/>
              </a:rPr>
              <a:t/>
            </a:r>
            <a:br>
              <a:rPr lang="en-US" sz="2400" b="0">
                <a:latin typeface="Times New Roman" pitchFamily="18" charset="0"/>
              </a:rPr>
            </a:br>
            <a:endParaRPr lang="ru-RU" sz="2400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460375"/>
            <a:ext cx="10810875" cy="784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3600" b="1" smtClean="0">
                <a:latin typeface="Roboto"/>
                <a:ea typeface="Roboto"/>
                <a:cs typeface="Roboto"/>
              </a:rPr>
              <a:t>Графическое представление данных</a:t>
            </a:r>
          </a:p>
        </p:txBody>
      </p:sp>
      <p:sp>
        <p:nvSpPr>
          <p:cNvPr id="5" name="Текст 2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94018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+mj-lt"/>
              <a:buNone/>
              <a:defRPr/>
            </a:pPr>
            <a:r>
              <a:rPr lang="ru-RU" dirty="0" smtClean="0"/>
              <a:t>Гистограмма</a:t>
            </a:r>
            <a:br>
              <a:rPr lang="ru-RU" dirty="0" smtClean="0"/>
            </a:br>
            <a:endParaRPr lang="ru-RU" dirty="0" smtClean="0"/>
          </a:p>
          <a:p>
            <a:pPr eaLnBrk="1" fontAlgn="auto" hangingPunct="1">
              <a:spcAft>
                <a:spcPts val="0"/>
              </a:spcAft>
              <a:buFont typeface="+mj-lt"/>
              <a:buNone/>
              <a:defRPr/>
            </a:pPr>
            <a:r>
              <a:rPr lang="en-US" dirty="0" smtClean="0"/>
              <a:t>Boxplot</a:t>
            </a:r>
            <a:endParaRPr lang="ru-RU" dirty="0" smtClean="0"/>
          </a:p>
        </p:txBody>
      </p:sp>
      <p:pic>
        <p:nvPicPr>
          <p:cNvPr id="49155" name="Рисунок 3" descr="3.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563" y="2478088"/>
            <a:ext cx="4802187" cy="320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Рисунок 5" descr="3.6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0900" y="2505075"/>
            <a:ext cx="4979988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Text Box 7"/>
          <p:cNvSpPr txBox="1">
            <a:spLocks noChangeArrowheads="1"/>
          </p:cNvSpPr>
          <p:nvPr/>
        </p:nvSpPr>
        <p:spPr bwMode="auto">
          <a:xfrm>
            <a:off x="5295900" y="5729288"/>
            <a:ext cx="4889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X1=Q1 - 1.5*(Q3-Q1) ;  X2 = Q3+ 1.5*(Q3-Q1)</a:t>
            </a:r>
            <a:endParaRPr lang="ru-RU" b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05098" y="1355695"/>
            <a:ext cx="11844471" cy="0"/>
          </a:xfrm>
          <a:prstGeom prst="line">
            <a:avLst/>
          </a:prstGeom>
          <a:ln w="19050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514514" y="1541458"/>
            <a:ext cx="7512050" cy="423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endParaRPr lang="ru-RU" sz="2600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Располагать значения в определенном порядке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Избегать круговых диаграмм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Не использовать псевдотрехмерную графику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Стараться максимально просто изображать данные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Использовать одинаковые единицы измерения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Не оставлять много знаков после запятой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Добавлять легенду на графики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0" dirty="0">
                <a:solidFill>
                  <a:schemeClr val="bg1"/>
                </a:solidFill>
              </a:rPr>
              <a:t>При необходимости прибегать к масштабированию данных</a:t>
            </a:r>
          </a:p>
          <a:p>
            <a:pPr marL="342900" indent="-342900">
              <a:spcBef>
                <a:spcPct val="50000"/>
              </a:spcBef>
            </a:pPr>
            <a:r>
              <a:rPr lang="ru-RU" b="0" dirty="0">
                <a:solidFill>
                  <a:schemeClr val="bg1"/>
                </a:solidFill>
              </a:rPr>
              <a:t>для графического анализа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56" y="1834759"/>
            <a:ext cx="3004470" cy="195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0668" y="460070"/>
            <a:ext cx="10810306" cy="784530"/>
          </a:xfrm>
        </p:spPr>
        <p:txBody>
          <a:bodyPr/>
          <a:lstStyle/>
          <a:p>
            <a:pPr marL="342900" indent="-342900" algn="ctr">
              <a:spcBef>
                <a:spcPct val="50000"/>
              </a:spcBef>
            </a:pPr>
            <a:r>
              <a:rPr lang="ru-RU" dirty="0"/>
              <a:t>Правила визуализации данных</a:t>
            </a:r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56" y="4187440"/>
            <a:ext cx="4663879" cy="220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94423" y="6416137"/>
            <a:ext cx="407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Data Analysis for the Life Sciences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Rafael Irizarry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mtClean="0">
                <a:latin typeface="Roboto"/>
                <a:ea typeface="Roboto"/>
                <a:cs typeface="Roboto"/>
              </a:rPr>
              <a:t>Итоги</a:t>
            </a:r>
          </a:p>
        </p:txBody>
      </p:sp>
      <p:sp>
        <p:nvSpPr>
          <p:cNvPr id="50178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Генеральная совокупность и выборка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Математическое ожидание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Дисперсия, среднее квадратичное отклонение. Смещенная и несмещенная оценка дисперсии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Мода, медиана, квартиль, перцентиль, дециль, квантиль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Графическое представление данных: гистограмма, </a:t>
            </a:r>
            <a:r>
              <a:rPr lang="en-US" smtClean="0">
                <a:latin typeface="Roboto"/>
                <a:ea typeface="Roboto"/>
                <a:cs typeface="Roboto"/>
              </a:rPr>
              <a:t>boxplot.</a:t>
            </a:r>
            <a:endParaRPr lang="ru-RU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700088"/>
            <a:ext cx="4681537" cy="54117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30722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Генеральная совокупность и выборка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Математическое ожидание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Дисперсия, среднее квадратичное отклонение. Смещенная и несмещенная оценка дисперсии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Мода, медиана, квартиль, перцентиль, дециль, квантиль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Гистограмма, </a:t>
            </a:r>
            <a:r>
              <a:rPr lang="en-US" smtClean="0">
                <a:latin typeface="Roboto"/>
                <a:ea typeface="Roboto"/>
                <a:cs typeface="Roboto"/>
              </a:rPr>
              <a:t>boxplot.</a:t>
            </a:r>
            <a:endParaRPr lang="ru-RU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90563" y="500063"/>
            <a:ext cx="10712450" cy="55213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  </a:t>
            </a:r>
            <a:r>
              <a:rPr lang="ru-RU" sz="4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Генеральная совокупность </a:t>
            </a: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– это множество, которое содержит данные обо всех объектах, соответствующих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  определенным характеристикам.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b="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	</a:t>
            </a:r>
          </a:p>
          <a:p>
            <a:pPr marL="0" indent="0" fontAlgn="auto">
              <a:lnSpc>
                <a:spcPts val="544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b="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ъект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90563" y="500063"/>
            <a:ext cx="10371137" cy="55213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  Выборка </a:t>
            </a: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- это случайным образом выбранная часть генеральной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b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  совокупности.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b="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4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	</a:t>
            </a:r>
          </a:p>
          <a:p>
            <a:pPr marL="0" indent="0" fontAlgn="auto">
              <a:lnSpc>
                <a:spcPts val="544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400" b="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d" pitchFamily="49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2013" y="1271588"/>
            <a:ext cx="7424737" cy="279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Box 2"/>
          <p:cNvSpPr txBox="1">
            <a:spLocks noChangeArrowheads="1"/>
          </p:cNvSpPr>
          <p:nvPr/>
        </p:nvSpPr>
        <p:spPr bwMode="auto">
          <a:xfrm>
            <a:off x="257175" y="477838"/>
            <a:ext cx="11630025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0" dirty="0">
                <a:latin typeface="Times New Roman" pitchFamily="18" charset="0"/>
              </a:rPr>
              <a:t>Одной из основных характеристик генеральной совокупности является</a:t>
            </a:r>
            <a:r>
              <a:rPr lang="ru-RU" sz="3200" b="0" dirty="0">
                <a:latin typeface="Times New Roman" pitchFamily="18" charset="0"/>
              </a:rPr>
              <a:t> </a:t>
            </a:r>
            <a:r>
              <a:rPr lang="ru-RU" sz="2800" i="1" u="sng" dirty="0">
                <a:solidFill>
                  <a:srgbClr val="6E32E0"/>
                </a:solidFill>
                <a:latin typeface="Times New Roman" pitchFamily="18" charset="0"/>
              </a:rPr>
              <a:t>математическое  ожидание</a:t>
            </a:r>
            <a:r>
              <a:rPr lang="ru-RU" sz="2800" b="0" i="1" u="sng" dirty="0">
                <a:solidFill>
                  <a:srgbClr val="6E32E0"/>
                </a:solidFill>
                <a:latin typeface="Times New Roman" pitchFamily="18" charset="0"/>
              </a:rPr>
              <a:t>.</a:t>
            </a:r>
            <a:r>
              <a:rPr lang="ru-RU" sz="2800" b="0" i="1" u="sng" dirty="0">
                <a:latin typeface="Times New Roman" pitchFamily="18" charset="0"/>
              </a:rPr>
              <a:t/>
            </a:r>
            <a:br>
              <a:rPr lang="ru-RU" sz="2800" b="0" i="1" u="sng" dirty="0">
                <a:latin typeface="Times New Roman" pitchFamily="18" charset="0"/>
              </a:rPr>
            </a:br>
            <a:endParaRPr lang="ru-RU" sz="2800" b="0" i="1" u="sng" dirty="0">
              <a:latin typeface="Times New Roman" pitchFamily="18" charset="0"/>
            </a:endParaRPr>
          </a:p>
        </p:txBody>
      </p:sp>
      <p:pic>
        <p:nvPicPr>
          <p:cNvPr id="34819" name="Рисунок 2" descr="3.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6988" y="5037138"/>
            <a:ext cx="32194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286000"/>
            <a:ext cx="5792788" cy="228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Прямоугольник 7"/>
          <p:cNvSpPr>
            <a:spLocks noChangeArrowheads="1"/>
          </p:cNvSpPr>
          <p:nvPr/>
        </p:nvSpPr>
        <p:spPr bwMode="auto">
          <a:xfrm>
            <a:off x="442913" y="757238"/>
            <a:ext cx="110585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dirty="0">
                <a:latin typeface="Times New Roman" pitchFamily="18" charset="0"/>
              </a:rPr>
              <a:t>	Математическое ожидание </a:t>
            </a:r>
            <a:r>
              <a:rPr lang="ru-RU" sz="2400" b="0" dirty="0">
                <a:latin typeface="Times New Roman" pitchFamily="18" charset="0"/>
              </a:rPr>
              <a:t>— среднее значение случайной величины </a:t>
            </a:r>
            <a:r>
              <a:rPr lang="ru-RU" sz="2400" b="0" dirty="0" smtClean="0">
                <a:latin typeface="Times New Roman" pitchFamily="18" charset="0"/>
              </a:rPr>
              <a:t>при </a:t>
            </a:r>
            <a:r>
              <a:rPr lang="ru-RU" sz="2400" b="0" dirty="0">
                <a:latin typeface="Times New Roman" pitchFamily="18" charset="0"/>
              </a:rPr>
              <a:t>стремлении количества выборок или количества измерений (иногда говорят — количества испытаний) </a:t>
            </a:r>
            <a:r>
              <a:rPr lang="ru-RU" sz="2400" u="sng" dirty="0">
                <a:latin typeface="Times New Roman" pitchFamily="18" charset="0"/>
              </a:rPr>
              <a:t>к бесконечности</a:t>
            </a:r>
            <a:r>
              <a:rPr lang="ru-RU" sz="2400" b="0" dirty="0">
                <a:latin typeface="Times New Roman" pitchFamily="18" charset="0"/>
              </a:rPr>
              <a:t>.</a:t>
            </a:r>
          </a:p>
          <a:p>
            <a:endParaRPr lang="ru-RU" sz="2400" dirty="0">
              <a:latin typeface="Times New Roman" pitchFamily="18" charset="0"/>
            </a:endParaRPr>
          </a:p>
          <a:p>
            <a:r>
              <a:rPr lang="ru-RU" sz="2400" dirty="0">
                <a:latin typeface="Times New Roman" pitchFamily="18" charset="0"/>
              </a:rPr>
              <a:t>	Среднее арифметическое </a:t>
            </a:r>
            <a:r>
              <a:rPr lang="ru-RU" sz="2400" b="0" dirty="0">
                <a:latin typeface="Times New Roman" pitchFamily="18" charset="0"/>
              </a:rPr>
              <a:t>одномерной случайной величины </a:t>
            </a:r>
            <a:r>
              <a:rPr lang="ru-RU" sz="2400" dirty="0">
                <a:latin typeface="Times New Roman" pitchFamily="18" charset="0"/>
              </a:rPr>
              <a:t>конечного числа испытаний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ru-RU" sz="2400" b="0" dirty="0">
                <a:latin typeface="Times New Roman" pitchFamily="18" charset="0"/>
              </a:rPr>
              <a:t>обычно называют </a:t>
            </a:r>
            <a:r>
              <a:rPr lang="ru-RU" sz="2400" u="sng" dirty="0">
                <a:latin typeface="Times New Roman" pitchFamily="18" charset="0"/>
              </a:rPr>
              <a:t>оценкой </a:t>
            </a:r>
            <a:r>
              <a:rPr lang="ru-RU" sz="2400" b="0" u="sng" dirty="0">
                <a:latin typeface="Times New Roman" pitchFamily="18" charset="0"/>
              </a:rPr>
              <a:t>математического ожидания.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5" y="3748088"/>
            <a:ext cx="4572000" cy="1933575"/>
          </a:xfrm>
          <a:prstGeom prst="rect">
            <a:avLst/>
          </a:prstGeom>
          <a:noFill/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299103" y="3358497"/>
            <a:ext cx="11579551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4088" y="2425700"/>
            <a:ext cx="597217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TextBox 9"/>
          <p:cNvSpPr txBox="1">
            <a:spLocks noChangeArrowheads="1"/>
          </p:cNvSpPr>
          <p:nvPr/>
        </p:nvSpPr>
        <p:spPr bwMode="auto">
          <a:xfrm>
            <a:off x="1000125" y="385763"/>
            <a:ext cx="1050131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>
                <a:latin typeface="Times New Roman" pitchFamily="18" charset="0"/>
              </a:rPr>
              <a:t>Среднее квадратичное отклонение </a:t>
            </a:r>
            <a:r>
              <a:rPr lang="ru-RU" sz="2400" b="0">
                <a:latin typeface="Times New Roman" pitchFamily="18" charset="0"/>
              </a:rPr>
              <a:t>–еще важная характеристика.</a:t>
            </a:r>
            <a:br>
              <a:rPr lang="ru-RU" sz="2400" b="0">
                <a:latin typeface="Times New Roman" pitchFamily="18" charset="0"/>
              </a:rPr>
            </a:br>
            <a:endParaRPr lang="ru-RU" sz="2400" b="0">
              <a:latin typeface="Times New Roman" pitchFamily="18" charset="0"/>
            </a:endParaRPr>
          </a:p>
          <a:p>
            <a:r>
              <a:rPr lang="ru-RU" sz="2400" b="0">
                <a:latin typeface="Times New Roman" pitchFamily="18" charset="0"/>
              </a:rPr>
              <a:t>Оно показывает, насколько далеко наблюдения могут быть "разбросаны" относительно среднего значения.</a:t>
            </a:r>
          </a:p>
        </p:txBody>
      </p:sp>
      <p:sp>
        <p:nvSpPr>
          <p:cNvPr id="36867" name="TextBox 10"/>
          <p:cNvSpPr txBox="1">
            <a:spLocks noChangeArrowheads="1"/>
          </p:cNvSpPr>
          <p:nvPr/>
        </p:nvSpPr>
        <p:spPr bwMode="auto">
          <a:xfrm>
            <a:off x="1385888" y="5329238"/>
            <a:ext cx="970121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0">
                <a:latin typeface="Times New Roman" pitchFamily="18" charset="0"/>
              </a:rPr>
              <a:t>На практике обычно мы не можем рассчитать сигму, но мы можем это обойти, рассчитав среднее квадратичное отклонение выборки </a:t>
            </a:r>
            <a:r>
              <a:rPr lang="en-US" sz="2400">
                <a:latin typeface="Times New Roman" pitchFamily="18" charset="0"/>
              </a:rPr>
              <a:t>S.</a:t>
            </a:r>
            <a:endParaRPr lang="ru-RU" sz="2400" b="0">
              <a:latin typeface="Times New Roman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99102" y="2187723"/>
            <a:ext cx="11579551" cy="0"/>
          </a:xfrm>
          <a:prstGeom prst="line">
            <a:avLst/>
          </a:prstGeom>
          <a:ln w="28575">
            <a:solidFill>
              <a:srgbClr val="6E3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330</Words>
  <Application>Microsoft Office PowerPoint</Application>
  <PresentationFormat>Произвольный</PresentationFormat>
  <Paragraphs>80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Теория вероятностей и математическая статистика</vt:lpstr>
      <vt:lpstr>Теория вероятности и математическая статистика</vt:lpstr>
      <vt:lpstr>На этом уроке мы изучим: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Мода - наиболее часто встречающееся в выборке значение. </vt:lpstr>
      <vt:lpstr>Презентация PowerPoint</vt:lpstr>
      <vt:lpstr>Презентация PowerPoint</vt:lpstr>
      <vt:lpstr>Презентация PowerPoint</vt:lpstr>
      <vt:lpstr>Презентация PowerPoint</vt:lpstr>
      <vt:lpstr>Графическое представление данных</vt:lpstr>
      <vt:lpstr>Правила визуализации данных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268</cp:revision>
  <dcterms:created xsi:type="dcterms:W3CDTF">2018-09-20T14:58:52Z</dcterms:created>
  <dcterms:modified xsi:type="dcterms:W3CDTF">2021-08-06T12:36:34Z</dcterms:modified>
</cp:coreProperties>
</file>